
<file path=[Content_Types].xml><?xml version="1.0" encoding="utf-8"?>
<Types xmlns="http://schemas.openxmlformats.org/package/2006/content-types"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94.xml" ContentType="application/vnd.openxmlformats-officedocument.presentationml.slide+xml"/>
  <Override PartName="/ppt/slides/slide14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s/slide120.xml" ContentType="application/vnd.openxmlformats-officedocument.presentationml.slide+xml"/>
  <Override PartName="/ppt/slides/slide131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notesSlides/notesSlide27.xml" ContentType="application/vnd.openxmlformats-officedocument.presentationml.notesSlide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notesSlides/notesSlide23.xml" ContentType="application/vnd.openxmlformats-officedocument.presentationml.notesSlide+xml"/>
  <Override PartName="/ppt/slides/slide129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99.xml" ContentType="application/vnd.openxmlformats-officedocument.presentationml.slide+xml"/>
  <Override PartName="/ppt/slides/slide118.xml" ContentType="application/vnd.openxmlformats-officedocument.presentationml.slide+xml"/>
  <Override PartName="/ppt/slides/slide136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slides/slide125.xml" ContentType="application/vnd.openxmlformats-officedocument.presentationml.slide+xml"/>
  <Override PartName="/ppt/slides/slide143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Override PartName="/ppt/slides/slide132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3.xml" ContentType="application/vnd.openxmlformats-officedocument.presentationml.notesSlide+xml"/>
  <Default Extension="png" ContentType="image/png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121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Override PartName="/ppt/notesSlides/notesSlide28.xml" ContentType="application/vnd.openxmlformats-officedocument.presentationml.notesSlide+xml"/>
  <Override PartName="/ppt/presentation.xml" ContentType="application/vnd.ms-powerpoint.presentation.macroEnabled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ppt/notesSlides/notesSlide24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19.xml" ContentType="application/vnd.openxmlformats-officedocument.presentationml.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20.xml" ContentType="application/vnd.openxmlformats-officedocument.presentationml.notesSlide+xml"/>
  <Override PartName="/ppt/slides/slide89.xml" ContentType="application/vnd.openxmlformats-officedocument.presentationml.slide+xml"/>
  <Override PartName="/ppt/slides/slide108.xml" ContentType="application/vnd.openxmlformats-officedocument.presentationml.slide+xml"/>
  <Override PartName="/ppt/slides/slide126.xml" ContentType="application/vnd.openxmlformats-officedocument.presentationml.slide+xml"/>
  <Override PartName="/ppt/slides/slide137.xml" ContentType="application/vnd.openxmlformats-officedocument.presentationml.slide+xml"/>
  <Override PartName="/ppt/slides/slide49.xml" ContentType="application/vnd.openxmlformats-officedocument.presentationml.slide+xml"/>
  <Override PartName="/ppt/slides/slide78.xml" ContentType="application/vnd.openxmlformats-officedocument.presentationml.slide+xml"/>
  <Override PartName="/ppt/slides/slide96.xml" ContentType="application/vnd.openxmlformats-officedocument.presentationml.slide+xml"/>
  <Override PartName="/ppt/slides/slide115.xml" ContentType="application/vnd.openxmlformats-officedocument.presentationml.slide+xml"/>
  <Override PartName="/ppt/slides/slide144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s/slide122.xml" ContentType="application/vnd.openxmlformats-officedocument.presentationml.slide+xml"/>
  <Override PartName="/ppt/slides/slide133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s/slide140.xml" ContentType="application/vnd.openxmlformats-officedocument.presentationml.slide+xml"/>
  <Override PartName="/ppt/slideLayouts/slideLayout4.xml" ContentType="application/vnd.openxmlformats-officedocument.presentationml.slideLayout+xml"/>
  <Override PartName="/ppt/notesSlides/notesSlide29.xml" ContentType="application/vnd.openxmlformats-officedocument.presentationml.notesSlid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Override PartName="/ppt/notesSlides/notesSlide18.xml" ContentType="application/vnd.openxmlformats-officedocument.presentationml.notes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slides/slide138.xml" ContentType="application/vnd.openxmlformats-officedocument.presentationml.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slides/slide127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s/slide116.xml" ContentType="application/vnd.openxmlformats-officedocument.presentationml.slide+xml"/>
  <Override PartName="/ppt/slides/slide134.xml" ContentType="application/vnd.openxmlformats-officedocument.presentationml.slide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slides/slide123.xml" ContentType="application/vnd.openxmlformats-officedocument.presentationml.slide+xml"/>
  <Override PartName="/ppt/slides/slide14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s/slide130.xml" ContentType="application/vnd.openxmlformats-officedocument.presentationml.slide+xml"/>
  <Override PartName="/ppt/slideLayouts/slideLayout5.xml" ContentType="application/vnd.openxmlformats-officedocument.presentationml.slideLayout+xml"/>
  <Override PartName="/ppt/notesSlides/notesSlide19.xml" ContentType="application/vnd.openxmlformats-officedocument.presentationml.notesSlide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Default Extension="jpeg" ContentType="image/jpeg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notesSlides/notesSlide15.xml" ContentType="application/vnd.openxmlformats-officedocument.presentationml.notesSlide+xml"/>
  <Override PartName="/ppt/notesSlides/notesSlide26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139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98.xml" ContentType="application/vnd.openxmlformats-officedocument.presentationml.slide+xml"/>
  <Override PartName="/ppt/slides/slide117.xml" ContentType="application/vnd.openxmlformats-officedocument.presentationml.slide+xml"/>
  <Override PartName="/ppt/slides/slide128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69.xml" ContentType="application/vnd.openxmlformats-officedocument.presentationml.slide+xml"/>
  <Override PartName="/ppt/slides/slide87.xml" ContentType="application/vnd.openxmlformats-officedocument.presentationml.slide+xml"/>
  <Override PartName="/ppt/slides/slide106.xml" ContentType="application/vnd.openxmlformats-officedocument.presentationml.slide+xml"/>
  <Override PartName="/ppt/slides/slide124.xml" ContentType="application/vnd.openxmlformats-officedocument.presentationml.slide+xml"/>
  <Override PartName="/ppt/slides/slide135.xml" ContentType="application/vnd.openxmlformats-officedocument.presentationml.slide+xml"/>
  <Override PartName="/ppt/slides/slide29.xml" ContentType="application/vnd.openxmlformats-officedocument.presentationml.slide+xml"/>
  <Override PartName="/ppt/slides/slide76.xml" ContentType="application/vnd.openxmlformats-officedocument.presentationml.slide+xml"/>
  <Override PartName="/ppt/slides/slide113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46"/>
  </p:notesMasterIdLst>
  <p:sldIdLst>
    <p:sldId id="259" r:id="rId2"/>
    <p:sldId id="284" r:id="rId3"/>
    <p:sldId id="285" r:id="rId4"/>
    <p:sldId id="286" r:id="rId5"/>
    <p:sldId id="300" r:id="rId6"/>
    <p:sldId id="290" r:id="rId7"/>
    <p:sldId id="265" r:id="rId8"/>
    <p:sldId id="287" r:id="rId9"/>
    <p:sldId id="291" r:id="rId10"/>
    <p:sldId id="292" r:id="rId11"/>
    <p:sldId id="298" r:id="rId12"/>
    <p:sldId id="293" r:id="rId13"/>
    <p:sldId id="294" r:id="rId14"/>
    <p:sldId id="295" r:id="rId15"/>
    <p:sldId id="296" r:id="rId16"/>
    <p:sldId id="297" r:id="rId17"/>
    <p:sldId id="289" r:id="rId18"/>
    <p:sldId id="299" r:id="rId19"/>
    <p:sldId id="301" r:id="rId20"/>
    <p:sldId id="302" r:id="rId21"/>
    <p:sldId id="307" r:id="rId22"/>
    <p:sldId id="308" r:id="rId23"/>
    <p:sldId id="303" r:id="rId24"/>
    <p:sldId id="305" r:id="rId25"/>
    <p:sldId id="306" r:id="rId26"/>
    <p:sldId id="288" r:id="rId27"/>
    <p:sldId id="309" r:id="rId28"/>
    <p:sldId id="310" r:id="rId29"/>
    <p:sldId id="258" r:id="rId30"/>
    <p:sldId id="260" r:id="rId31"/>
    <p:sldId id="266" r:id="rId32"/>
    <p:sldId id="261" r:id="rId33"/>
    <p:sldId id="386" r:id="rId34"/>
    <p:sldId id="262" r:id="rId35"/>
    <p:sldId id="263" r:id="rId36"/>
    <p:sldId id="408" r:id="rId37"/>
    <p:sldId id="406" r:id="rId38"/>
    <p:sldId id="407" r:id="rId39"/>
    <p:sldId id="394" r:id="rId40"/>
    <p:sldId id="395" r:id="rId41"/>
    <p:sldId id="396" r:id="rId42"/>
    <p:sldId id="397" r:id="rId43"/>
    <p:sldId id="398" r:id="rId44"/>
    <p:sldId id="399" r:id="rId45"/>
    <p:sldId id="400" r:id="rId46"/>
    <p:sldId id="401" r:id="rId47"/>
    <p:sldId id="402" r:id="rId48"/>
    <p:sldId id="403" r:id="rId49"/>
    <p:sldId id="404" r:id="rId50"/>
    <p:sldId id="405" r:id="rId51"/>
    <p:sldId id="264" r:id="rId52"/>
    <p:sldId id="267" r:id="rId53"/>
    <p:sldId id="268" r:id="rId54"/>
    <p:sldId id="269" r:id="rId55"/>
    <p:sldId id="271" r:id="rId56"/>
    <p:sldId id="272" r:id="rId57"/>
    <p:sldId id="311" r:id="rId58"/>
    <p:sldId id="312" r:id="rId59"/>
    <p:sldId id="273" r:id="rId60"/>
    <p:sldId id="274" r:id="rId61"/>
    <p:sldId id="275" r:id="rId62"/>
    <p:sldId id="276" r:id="rId63"/>
    <p:sldId id="383" r:id="rId64"/>
    <p:sldId id="384" r:id="rId65"/>
    <p:sldId id="385" r:id="rId66"/>
    <p:sldId id="277" r:id="rId67"/>
    <p:sldId id="278" r:id="rId68"/>
    <p:sldId id="282" r:id="rId69"/>
    <p:sldId id="283" r:id="rId70"/>
    <p:sldId id="280" r:id="rId71"/>
    <p:sldId id="281" r:id="rId72"/>
    <p:sldId id="316" r:id="rId73"/>
    <p:sldId id="360" r:id="rId74"/>
    <p:sldId id="361" r:id="rId75"/>
    <p:sldId id="362" r:id="rId76"/>
    <p:sldId id="363" r:id="rId77"/>
    <p:sldId id="367" r:id="rId78"/>
    <p:sldId id="364" r:id="rId79"/>
    <p:sldId id="317" r:id="rId80"/>
    <p:sldId id="365" r:id="rId81"/>
    <p:sldId id="366" r:id="rId82"/>
    <p:sldId id="318" r:id="rId83"/>
    <p:sldId id="313" r:id="rId84"/>
    <p:sldId id="314" r:id="rId85"/>
    <p:sldId id="315" r:id="rId86"/>
    <p:sldId id="319" r:id="rId87"/>
    <p:sldId id="320" r:id="rId88"/>
    <p:sldId id="321" r:id="rId89"/>
    <p:sldId id="322" r:id="rId90"/>
    <p:sldId id="323" r:id="rId91"/>
    <p:sldId id="324" r:id="rId92"/>
    <p:sldId id="325" r:id="rId93"/>
    <p:sldId id="326" r:id="rId94"/>
    <p:sldId id="327" r:id="rId95"/>
    <p:sldId id="328" r:id="rId96"/>
    <p:sldId id="329" r:id="rId97"/>
    <p:sldId id="330" r:id="rId98"/>
    <p:sldId id="333" r:id="rId99"/>
    <p:sldId id="332" r:id="rId100"/>
    <p:sldId id="331" r:id="rId101"/>
    <p:sldId id="335" r:id="rId102"/>
    <p:sldId id="340" r:id="rId103"/>
    <p:sldId id="345" r:id="rId104"/>
    <p:sldId id="336" r:id="rId105"/>
    <p:sldId id="337" r:id="rId106"/>
    <p:sldId id="338" r:id="rId107"/>
    <p:sldId id="342" r:id="rId108"/>
    <p:sldId id="339" r:id="rId109"/>
    <p:sldId id="343" r:id="rId110"/>
    <p:sldId id="344" r:id="rId111"/>
    <p:sldId id="351" r:id="rId112"/>
    <p:sldId id="353" r:id="rId113"/>
    <p:sldId id="350" r:id="rId114"/>
    <p:sldId id="346" r:id="rId115"/>
    <p:sldId id="347" r:id="rId116"/>
    <p:sldId id="348" r:id="rId117"/>
    <p:sldId id="349" r:id="rId118"/>
    <p:sldId id="359" r:id="rId119"/>
    <p:sldId id="354" r:id="rId120"/>
    <p:sldId id="355" r:id="rId121"/>
    <p:sldId id="368" r:id="rId122"/>
    <p:sldId id="369" r:id="rId123"/>
    <p:sldId id="357" r:id="rId124"/>
    <p:sldId id="358" r:id="rId125"/>
    <p:sldId id="387" r:id="rId126"/>
    <p:sldId id="392" r:id="rId127"/>
    <p:sldId id="391" r:id="rId128"/>
    <p:sldId id="393" r:id="rId129"/>
    <p:sldId id="388" r:id="rId130"/>
    <p:sldId id="389" r:id="rId131"/>
    <p:sldId id="390" r:id="rId132"/>
    <p:sldId id="370" r:id="rId133"/>
    <p:sldId id="379" r:id="rId134"/>
    <p:sldId id="377" r:id="rId135"/>
    <p:sldId id="373" r:id="rId136"/>
    <p:sldId id="374" r:id="rId137"/>
    <p:sldId id="378" r:id="rId138"/>
    <p:sldId id="376" r:id="rId139"/>
    <p:sldId id="371" r:id="rId140"/>
    <p:sldId id="375" r:id="rId141"/>
    <p:sldId id="372" r:id="rId142"/>
    <p:sldId id="380" r:id="rId143"/>
    <p:sldId id="381" r:id="rId144"/>
    <p:sldId id="382" r:id="rId14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44"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6593" autoAdjust="0"/>
    <p:restoredTop sz="94660"/>
  </p:normalViewPr>
  <p:slideViewPr>
    <p:cSldViewPr>
      <p:cViewPr>
        <p:scale>
          <a:sx n="100" d="100"/>
          <a:sy n="100" d="100"/>
        </p:scale>
        <p:origin x="-462" y="6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38" Type="http://schemas.openxmlformats.org/officeDocument/2006/relationships/slide" Target="slides/slide137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144" Type="http://schemas.openxmlformats.org/officeDocument/2006/relationships/slide" Target="slides/slide143.xml"/><Relationship Id="rId149" Type="http://schemas.openxmlformats.org/officeDocument/2006/relationships/theme" Target="theme/theme1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slide" Target="slides/slide13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50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16" Type="http://schemas.openxmlformats.org/officeDocument/2006/relationships/slide" Target="slides/slide115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137" Type="http://schemas.openxmlformats.org/officeDocument/2006/relationships/slide" Target="slides/slide13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40" Type="http://schemas.openxmlformats.org/officeDocument/2006/relationships/slide" Target="slides/slide139.xml"/><Relationship Id="rId145" Type="http://schemas.openxmlformats.org/officeDocument/2006/relationships/slide" Target="slides/slide14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43" Type="http://schemas.openxmlformats.org/officeDocument/2006/relationships/slide" Target="slides/slide142.xml"/><Relationship Id="rId148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A15FE3E-A0E9-41FB-A3DC-C8A70A9D98EB}" type="datetimeFigureOut">
              <a:rPr lang="en-US" smtClean="0"/>
              <a:pPr/>
              <a:t>5/1/2017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B93745B-4CDC-4919-891C-1E43B1C6B1B0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3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4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7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4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9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0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1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4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5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6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9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0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2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8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2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2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Патриаршие палаты с церковью Двенадцати апостолов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3745B-4CDC-4919-891C-1E43B1C6B1B0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Большой Кремлёвский дворец</a:t>
            </a:r>
          </a:p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3745B-4CDC-4919-891C-1E43B1C6B1B0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Оружейная палата — музей-сокровищница — является частью комплекса Большого Кремлевского дворца.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3745B-4CDC-4919-891C-1E43B1C6B1B0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Грановитая Палата — главный парадный приёмный зал великокняжеского дворца.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3745B-4CDC-4919-891C-1E43B1C6B1B0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3745B-4CDC-4919-891C-1E43B1C6B1B0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ЦИРК </a:t>
            </a:r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Вернадского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3745B-4CDC-4919-891C-1E43B1C6B1B0}" type="slidenum">
              <a:rPr lang="en-US" smtClean="0"/>
              <a:pPr/>
              <a:t>63</a:t>
            </a:fld>
            <a:endParaRPr 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Московский цирк Никулина на Цветном бульваре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3745B-4CDC-4919-891C-1E43B1C6B1B0}" type="slidenum">
              <a:rPr lang="en-US" smtClean="0"/>
              <a:pPr/>
              <a:t>64</a:t>
            </a:fld>
            <a:endParaRPr 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На Юпитере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3745B-4CDC-4919-891C-1E43B1C6B1B0}" type="slidenum">
              <a:rPr lang="en-US" smtClean="0"/>
              <a:pPr/>
              <a:t>77</a:t>
            </a:fld>
            <a:endParaRPr 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Памятник Пушкину и Гончаровой на Старом Арбате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3745B-4CDC-4919-891C-1E43B1C6B1B0}" type="slidenum">
              <a:rPr lang="en-US" smtClean="0"/>
              <a:pPr/>
              <a:t>87</a:t>
            </a:fld>
            <a:endParaRPr lang="en-US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Памятник Булату Окуджаве на Арбате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3745B-4CDC-4919-891C-1E43B1C6B1B0}" type="slidenum">
              <a:rPr lang="en-US" smtClean="0"/>
              <a:pPr/>
              <a:t>88</a:t>
            </a:fld>
            <a:endParaRPr lang="en-US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СТАРЫЙ</a:t>
            </a:r>
            <a:r>
              <a:rPr lang="ru-RU" baseline="0" dirty="0" smtClean="0"/>
              <a:t> АРБАТ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3745B-4CDC-4919-891C-1E43B1C6B1B0}" type="slidenum">
              <a:rPr lang="en-US" smtClean="0"/>
              <a:pPr/>
              <a:t>94</a:t>
            </a:fld>
            <a:endParaRPr lang="en-US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Музей Мемориальная квартира А.С. Пушкина на Арбате, улица Арбат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3745B-4CDC-4919-891C-1E43B1C6B1B0}" type="slidenum">
              <a:rPr lang="en-US" smtClean="0"/>
              <a:pPr/>
              <a:t>98</a:t>
            </a:fld>
            <a:endParaRPr lang="en-US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Перед театром имени Вахтангова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3745B-4CDC-4919-891C-1E43B1C6B1B0}" type="slidenum">
              <a:rPr lang="en-US" smtClean="0"/>
              <a:pPr/>
              <a:t>99</a:t>
            </a:fld>
            <a:endParaRPr lang="en-US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Улица Новый Арбат Москва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3745B-4CDC-4919-891C-1E43B1C6B1B0}" type="slidenum">
              <a:rPr lang="en-US" smtClean="0"/>
              <a:pPr/>
              <a:t>100</a:t>
            </a:fld>
            <a:endParaRPr lang="en-US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Турникеты в метро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3745B-4CDC-4919-891C-1E43B1C6B1B0}" type="slidenum">
              <a:rPr lang="en-US" smtClean="0"/>
              <a:pPr/>
              <a:t>104</a:t>
            </a:fld>
            <a:endParaRPr lang="en-US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Киевская СМ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3745B-4CDC-4919-891C-1E43B1C6B1B0}" type="slidenum">
              <a:rPr lang="en-US" smtClean="0"/>
              <a:pPr/>
              <a:t>109</a:t>
            </a:fld>
            <a:endParaRPr lang="en-US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Комсомольская СМ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3745B-4CDC-4919-891C-1E43B1C6B1B0}" type="slidenum">
              <a:rPr lang="en-US" smtClean="0"/>
              <a:pPr/>
              <a:t>110</a:t>
            </a:fld>
            <a:endParaRPr lang="en-US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СМ Площадь революции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3745B-4CDC-4919-891C-1E43B1C6B1B0}" type="slidenum">
              <a:rPr lang="en-US" smtClean="0"/>
              <a:pPr/>
              <a:t>111</a:t>
            </a:fld>
            <a:endParaRPr lang="en-US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3745B-4CDC-4919-891C-1E43B1C6B1B0}" type="slidenum">
              <a:rPr lang="en-US" smtClean="0"/>
              <a:pPr/>
              <a:t>114</a:t>
            </a:fld>
            <a:endParaRPr lang="en-US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Маяковская СМ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3745B-4CDC-4919-891C-1E43B1C6B1B0}" type="slidenum">
              <a:rPr lang="en-US" smtClean="0"/>
              <a:pPr/>
              <a:t>115</a:t>
            </a:fld>
            <a:endParaRPr 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3745B-4CDC-4919-891C-1E43B1C6B1B0}" type="slidenum">
              <a:rPr lang="en-US" smtClean="0"/>
              <a:pPr/>
              <a:t>116</a:t>
            </a:fld>
            <a:endParaRPr 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СМ Киевская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3745B-4CDC-4919-891C-1E43B1C6B1B0}" type="slidenum">
              <a:rPr lang="en-US" smtClean="0"/>
              <a:pPr/>
              <a:t>117</a:t>
            </a:fld>
            <a:endParaRPr lang="en-US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СМ Арбатская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3745B-4CDC-4919-891C-1E43B1C6B1B0}" type="slidenum">
              <a:rPr lang="en-US" smtClean="0"/>
              <a:pPr/>
              <a:t>119</a:t>
            </a:fld>
            <a:endParaRPr lang="en-US"/>
          </a:p>
        </p:txBody>
      </p:sp>
    </p:spTree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Гостиница КОСМОС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3745B-4CDC-4919-891C-1E43B1C6B1B0}" type="slidenum">
              <a:rPr lang="en-US" smtClean="0"/>
              <a:pPr/>
              <a:t>120</a:t>
            </a:fld>
            <a:endParaRPr lang="en-US"/>
          </a:p>
        </p:txBody>
      </p:sp>
    </p:spTree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Гостиница УКРАИНА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3745B-4CDC-4919-891C-1E43B1C6B1B0}" type="slidenum">
              <a:rPr lang="en-US" smtClean="0"/>
              <a:pPr/>
              <a:t>122</a:t>
            </a:fld>
            <a:endParaRPr lang="en-US"/>
          </a:p>
        </p:txBody>
      </p:sp>
    </p:spTree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С 2013 года стадион «Лужники» закрыт на реконструкцию к чемпионату мира по футболу 2018 года.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3745B-4CDC-4919-891C-1E43B1C6B1B0}" type="slidenum">
              <a:rPr lang="en-US" smtClean="0"/>
              <a:pPr/>
              <a:t>128</a:t>
            </a:fld>
            <a:endParaRPr lang="en-US"/>
          </a:p>
        </p:txBody>
      </p:sp>
    </p:spTree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Парки НОВОЙ</a:t>
            </a:r>
            <a:r>
              <a:rPr lang="ru-RU" baseline="0" dirty="0" smtClean="0"/>
              <a:t> МОСКВЫ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3745B-4CDC-4919-891C-1E43B1C6B1B0}" type="slidenum">
              <a:rPr lang="en-US" smtClean="0"/>
              <a:pPr/>
              <a:t>132</a:t>
            </a:fld>
            <a:endParaRPr lang="en-US"/>
          </a:p>
        </p:txBody>
      </p:sp>
    </p:spTree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dirty="0" smtClean="0"/>
              <a:t>Измайловский парк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3745B-4CDC-4919-891C-1E43B1C6B1B0}" type="slidenum">
              <a:rPr lang="en-US" smtClean="0"/>
              <a:pPr/>
              <a:t>142</a:t>
            </a:fld>
            <a:endParaRPr lang="en-US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ru-RU" sz="1200" b="0" i="0" kern="1200" dirty="0" smtClean="0">
                <a:solidFill>
                  <a:schemeClr val="tx1"/>
                </a:solidFill>
                <a:latin typeface="+mn-lt"/>
                <a:ea typeface="+mn-ea"/>
                <a:cs typeface="+mn-cs"/>
              </a:rPr>
              <a:t> Парк Горького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B93745B-4CDC-4919-891C-1E43B1C6B1B0}" type="slidenum">
              <a:rPr lang="en-US" smtClean="0"/>
              <a:pPr/>
              <a:t>143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1785A-729B-462E-873D-B5C09D72E8A5}" type="datetimeFigureOut">
              <a:rPr lang="en-US" smtClean="0"/>
              <a:pPr/>
              <a:t>5/1/2017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22162-F9FC-4720-8B02-90A320BCAC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1785A-729B-462E-873D-B5C09D72E8A5}" type="datetimeFigureOut">
              <a:rPr lang="en-US" smtClean="0"/>
              <a:pPr/>
              <a:t>5/1/2017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22162-F9FC-4720-8B02-90A320BCAC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1785A-729B-462E-873D-B5C09D72E8A5}" type="datetimeFigureOut">
              <a:rPr lang="en-US" smtClean="0"/>
              <a:pPr/>
              <a:t>5/1/2017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22162-F9FC-4720-8B02-90A320BCAC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1785A-729B-462E-873D-B5C09D72E8A5}" type="datetimeFigureOut">
              <a:rPr lang="en-US" smtClean="0"/>
              <a:pPr/>
              <a:t>5/1/2017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22162-F9FC-4720-8B02-90A320BCAC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1785A-729B-462E-873D-B5C09D72E8A5}" type="datetimeFigureOut">
              <a:rPr lang="en-US" smtClean="0"/>
              <a:pPr/>
              <a:t>5/1/2017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22162-F9FC-4720-8B02-90A320BCAC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1785A-729B-462E-873D-B5C09D72E8A5}" type="datetimeFigureOut">
              <a:rPr lang="en-US" smtClean="0"/>
              <a:pPr/>
              <a:t>5/1/2017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22162-F9FC-4720-8B02-90A320BCAC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1785A-729B-462E-873D-B5C09D72E8A5}" type="datetimeFigureOut">
              <a:rPr lang="en-US" smtClean="0"/>
              <a:pPr/>
              <a:t>5/1/2017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22162-F9FC-4720-8B02-90A320BCAC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1785A-729B-462E-873D-B5C09D72E8A5}" type="datetimeFigureOut">
              <a:rPr lang="en-US" smtClean="0"/>
              <a:pPr/>
              <a:t>5/1/2017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22162-F9FC-4720-8B02-90A320BCAC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1785A-729B-462E-873D-B5C09D72E8A5}" type="datetimeFigureOut">
              <a:rPr lang="en-US" smtClean="0"/>
              <a:pPr/>
              <a:t>5/1/2017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22162-F9FC-4720-8B02-90A320BCAC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1785A-729B-462E-873D-B5C09D72E8A5}" type="datetimeFigureOut">
              <a:rPr lang="en-US" smtClean="0"/>
              <a:pPr/>
              <a:t>5/1/2017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22162-F9FC-4720-8B02-90A320BCAC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41785A-729B-462E-873D-B5C09D72E8A5}" type="datetimeFigureOut">
              <a:rPr lang="en-US" smtClean="0"/>
              <a:pPr/>
              <a:t>5/1/2017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7422162-F9FC-4720-8B02-90A320BCAC4D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41785A-729B-462E-873D-B5C09D72E8A5}" type="datetimeFigureOut">
              <a:rPr lang="en-US" smtClean="0"/>
              <a:pPr/>
              <a:t>5/1/2017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422162-F9FC-4720-8B02-90A320BCAC4D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eg"/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e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e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e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e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5.jpeg"/><Relationship Id="rId2" Type="http://schemas.openxmlformats.org/officeDocument/2006/relationships/image" Target="../media/image74.jpe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6.jpe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7.jpeg"/><Relationship Id="rId1" Type="http://schemas.openxmlformats.org/officeDocument/2006/relationships/slideLayout" Target="../slideLayouts/slideLayout7.xml"/></Relationships>
</file>

<file path=ppt/slides/_rels/slide7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8.jpeg"/><Relationship Id="rId1" Type="http://schemas.openxmlformats.org/officeDocument/2006/relationships/slideLayout" Target="../slideLayouts/slideLayout7.xml"/></Relationships>
</file>

<file path=ppt/slides/_rels/slide7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7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0.jpeg"/><Relationship Id="rId1" Type="http://schemas.openxmlformats.org/officeDocument/2006/relationships/slideLayout" Target="../slideLayouts/slideLayout7.xml"/></Relationships>
</file>

<file path=ppt/slides/_rels/slide7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1.jpeg"/><Relationship Id="rId1" Type="http://schemas.openxmlformats.org/officeDocument/2006/relationships/slideLayout" Target="../slideLayouts/slideLayout7.xml"/></Relationships>
</file>

<file path=ppt/slides/_rels/slide8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2.jpeg"/><Relationship Id="rId1" Type="http://schemas.openxmlformats.org/officeDocument/2006/relationships/slideLayout" Target="../slideLayouts/slideLayout7.xml"/></Relationships>
</file>

<file path=ppt/slides/_rels/slide81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jpeg"/><Relationship Id="rId1" Type="http://schemas.openxmlformats.org/officeDocument/2006/relationships/slideLayout" Target="../slideLayouts/slideLayout7.xml"/></Relationships>
</file>

<file path=ppt/slides/_rels/slide8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jpeg"/><Relationship Id="rId1" Type="http://schemas.openxmlformats.org/officeDocument/2006/relationships/slideLayout" Target="../slideLayouts/slideLayout7.xml"/></Relationships>
</file>

<file path=ppt/slides/_rels/slide8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5.jpeg"/><Relationship Id="rId1" Type="http://schemas.openxmlformats.org/officeDocument/2006/relationships/slideLayout" Target="../slideLayouts/slideLayout7.xml"/></Relationships>
</file>

<file path=ppt/slides/_rels/slide8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jpeg"/><Relationship Id="rId1" Type="http://schemas.openxmlformats.org/officeDocument/2006/relationships/slideLayout" Target="../slideLayouts/slideLayout7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jpeg"/><Relationship Id="rId1" Type="http://schemas.openxmlformats.org/officeDocument/2006/relationships/slideLayout" Target="../slideLayouts/slideLayout7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8.jpeg"/><Relationship Id="rId1" Type="http://schemas.openxmlformats.org/officeDocument/2006/relationships/slideLayout" Target="../slideLayouts/slideLayout7.xml"/></Relationships>
</file>

<file path=ppt/slides/_rels/slide8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8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jpeg"/><Relationship Id="rId1" Type="http://schemas.openxmlformats.org/officeDocument/2006/relationships/slideLayout" Target="../slideLayouts/slideLayout7.xml"/></Relationships>
</file>

<file path=ppt/slides/_rels/slide9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2.jpeg"/><Relationship Id="rId1" Type="http://schemas.openxmlformats.org/officeDocument/2006/relationships/slideLayout" Target="../slideLayouts/slideLayout7.xml"/></Relationships>
</file>

<file path=ppt/slides/_rels/slide9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3.jpeg"/><Relationship Id="rId1" Type="http://schemas.openxmlformats.org/officeDocument/2006/relationships/slideLayout" Target="../slideLayouts/slideLayout7.xml"/></Relationships>
</file>

<file path=ppt/slides/_rels/slide9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4.jpeg"/><Relationship Id="rId1" Type="http://schemas.openxmlformats.org/officeDocument/2006/relationships/slideLayout" Target="../slideLayouts/slideLayout7.xml"/></Relationships>
</file>

<file path=ppt/slides/_rels/slide9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5.jpeg"/><Relationship Id="rId1" Type="http://schemas.openxmlformats.org/officeDocument/2006/relationships/slideLayout" Target="../slideLayouts/slideLayout7.xml"/></Relationships>
</file>

<file path=ppt/slides/_rels/slide9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6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/Relationships>
</file>

<file path=ppt/slides/_rels/slide9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jpeg"/><Relationship Id="rId1" Type="http://schemas.openxmlformats.org/officeDocument/2006/relationships/slideLayout" Target="../slideLayouts/slideLayout7.xml"/></Relationships>
</file>

<file path=ppt/slides/_rels/slide9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jpeg"/><Relationship Id="rId1" Type="http://schemas.openxmlformats.org/officeDocument/2006/relationships/slideLayout" Target="../slideLayouts/slideLayout7.xml"/></Relationships>
</file>

<file path=ppt/slides/_rels/slide9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jpeg"/><Relationship Id="rId1" Type="http://schemas.openxmlformats.org/officeDocument/2006/relationships/slideLayout" Target="../slideLayouts/slideLayout7.xml"/></Relationships>
</file>

<file path=ppt/slides/_rels/slide9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0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/Relationships>
</file>

<file path=ppt/slides/_rels/slide9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0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2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3.jpeg"/><Relationship Id="rId1" Type="http://schemas.openxmlformats.org/officeDocument/2006/relationships/slideLayout" Target="../slideLayouts/slideLayout7.xml"/></Relationships>
</file>

<file path=ppt/slides/_rels/slide10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jpeg"/><Relationship Id="rId1" Type="http://schemas.openxmlformats.org/officeDocument/2006/relationships/slideLayout" Target="../slideLayouts/slideLayout7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7.xml"/></Relationships>
</file>

<file path=ppt/slides/_rels/slide10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0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7.jpeg"/><Relationship Id="rId1" Type="http://schemas.openxmlformats.org/officeDocument/2006/relationships/slideLayout" Target="../slideLayouts/slideLayout7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8.jpeg"/><Relationship Id="rId1" Type="http://schemas.openxmlformats.org/officeDocument/2006/relationships/slideLayout" Target="../slideLayouts/slideLayout7.xml"/></Relationships>
</file>

<file path=ppt/slides/_rels/slide10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7.xml"/></Relationships>
</file>

<file path=ppt/slides/_rels/slide10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7.xml"/></Relationships>
</file>

<file path=ppt/slides/_rels/slide10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/Relationships>
</file>

<file path=ppt/slides/_rels/slide1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2.jpe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/Relationships>
</file>

<file path=ppt/slides/_rels/slide1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3.jpe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4.jpeg"/><Relationship Id="rId1" Type="http://schemas.openxmlformats.org/officeDocument/2006/relationships/slideLayout" Target="../slideLayouts/slideLayout7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7.xml"/></Relationships>
</file>

<file path=ppt/slides/_rels/slide1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1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7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1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8.jpe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1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9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1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0.jpeg"/><Relationship Id="rId1" Type="http://schemas.openxmlformats.org/officeDocument/2006/relationships/slideLayout" Target="../slideLayouts/slideLayout7.xml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1.jpe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2.jpe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_rels/slide1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3.jpeg"/><Relationship Id="rId1" Type="http://schemas.openxmlformats.org/officeDocument/2006/relationships/slideLayout" Target="../slideLayouts/slideLayout7.xml"/></Relationships>
</file>

<file path=ppt/slides/_rels/slide1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4.jpe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/Relationships>
</file>

<file path=ppt/slides/_rels/slide1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5.jpeg"/><Relationship Id="rId1" Type="http://schemas.openxmlformats.org/officeDocument/2006/relationships/slideLayout" Target="../slideLayouts/slideLayout7.xml"/></Relationships>
</file>

<file path=ppt/slides/_rels/slide1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6.jpeg"/><Relationship Id="rId1" Type="http://schemas.openxmlformats.org/officeDocument/2006/relationships/slideLayout" Target="../slideLayouts/slideLayout7.xml"/></Relationships>
</file>

<file path=ppt/slides/_rels/slide1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7.jpeg"/><Relationship Id="rId1" Type="http://schemas.openxmlformats.org/officeDocument/2006/relationships/slideLayout" Target="../slideLayouts/slideLayout7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8.jpeg"/><Relationship Id="rId1" Type="http://schemas.openxmlformats.org/officeDocument/2006/relationships/slideLayout" Target="../slideLayouts/slideLayout7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9.jpeg"/><Relationship Id="rId1" Type="http://schemas.openxmlformats.org/officeDocument/2006/relationships/slideLayout" Target="../slideLayouts/slideLayout7.xml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0.jpe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1.jpeg"/><Relationship Id="rId1" Type="http://schemas.openxmlformats.org/officeDocument/2006/relationships/slideLayout" Target="../slideLayouts/slideLayout7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2.jpeg"/><Relationship Id="rId1" Type="http://schemas.openxmlformats.org/officeDocument/2006/relationships/slideLayout" Target="../slideLayouts/slideLayout7.xml"/></Relationships>
</file>

<file path=ppt/slides/_rels/slide1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3.jpeg"/><Relationship Id="rId1" Type="http://schemas.openxmlformats.org/officeDocument/2006/relationships/slideLayout" Target="../slideLayouts/slideLayout7.xml"/></Relationships>
</file>

<file path=ppt/slides/_rels/slide1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4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5.jpeg"/><Relationship Id="rId1" Type="http://schemas.openxmlformats.org/officeDocument/2006/relationships/slideLayout" Target="../slideLayouts/slideLayout7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6.jpeg"/><Relationship Id="rId1" Type="http://schemas.openxmlformats.org/officeDocument/2006/relationships/slideLayout" Target="../slideLayouts/slideLayout7.xml"/></Relationships>
</file>

<file path=ppt/slides/_rels/slide1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7.jpeg"/><Relationship Id="rId1" Type="http://schemas.openxmlformats.org/officeDocument/2006/relationships/slideLayout" Target="../slideLayouts/slideLayout7.xml"/></Relationships>
</file>

<file path=ppt/slides/_rels/slide1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8.jpeg"/><Relationship Id="rId1" Type="http://schemas.openxmlformats.org/officeDocument/2006/relationships/slideLayout" Target="../slideLayouts/slideLayout7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9.jpeg"/><Relationship Id="rId1" Type="http://schemas.openxmlformats.org/officeDocument/2006/relationships/slideLayout" Target="../slideLayouts/slideLayout7.xml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0.jpeg"/><Relationship Id="rId1" Type="http://schemas.openxmlformats.org/officeDocument/2006/relationships/slideLayout" Target="../slideLayouts/slideLayout7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1.jpeg"/><Relationship Id="rId1" Type="http://schemas.openxmlformats.org/officeDocument/2006/relationships/slideLayout" Target="../slideLayouts/slideLayout7.xml"/></Relationships>
</file>

<file path=ppt/slides/_rels/slide1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2.jpeg"/><Relationship Id="rId1" Type="http://schemas.openxmlformats.org/officeDocument/2006/relationships/slideLayout" Target="../slideLayouts/slideLayout7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3.jpeg"/><Relationship Id="rId1" Type="http://schemas.openxmlformats.org/officeDocument/2006/relationships/slideLayout" Target="../slideLayouts/slideLayout7.xml"/></Relationships>
</file>

<file path=ppt/slides/_rels/slide1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4.jpe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/Relationships>
</file>

<file path=ppt/slides/_rels/slide1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5.jpe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/Relationships>
</file>

<file path=ppt/slides/_rels/slide1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2910" y="1928802"/>
            <a:ext cx="8229600" cy="2428892"/>
          </a:xfrm>
        </p:spPr>
        <p:txBody>
          <a:bodyPr>
            <a:noAutofit/>
          </a:bodyPr>
          <a:lstStyle/>
          <a:p>
            <a:r>
              <a:rPr lang="ru-RU" sz="8000" b="1" dirty="0" smtClean="0">
                <a:solidFill>
                  <a:srgbClr val="FF0000"/>
                </a:solidFill>
                <a:latin typeface="+mn-lt"/>
              </a:rPr>
              <a:t>МОСКВА </a:t>
            </a:r>
            <a:r>
              <a:rPr lang="ru-RU" sz="8000" b="1" dirty="0" smtClean="0">
                <a:solidFill>
                  <a:srgbClr val="FF0000"/>
                </a:solidFill>
                <a:latin typeface="+mn-lt"/>
              </a:rPr>
              <a:t>– </a:t>
            </a:r>
            <a:r>
              <a:rPr lang="ru-RU" sz="4800" b="1" dirty="0" smtClean="0">
                <a:solidFill>
                  <a:srgbClr val="FF0000"/>
                </a:solidFill>
                <a:latin typeface="+mn-lt"/>
              </a:rPr>
              <a:t>ДОСТОПРИМЕЧАТЕЛЬНОСТИ</a:t>
            </a:r>
            <a:br>
              <a:rPr lang="ru-RU" sz="4800" b="1" dirty="0" smtClean="0">
                <a:solidFill>
                  <a:srgbClr val="FF0000"/>
                </a:solidFill>
                <a:latin typeface="+mn-lt"/>
              </a:rPr>
            </a:br>
            <a:r>
              <a:rPr lang="ru-RU" sz="4800" b="1" dirty="0" smtClean="0">
                <a:solidFill>
                  <a:srgbClr val="FF0000"/>
                </a:solidFill>
                <a:latin typeface="+mn-lt"/>
              </a:rPr>
              <a:t/>
            </a:r>
            <a:br>
              <a:rPr lang="ru-RU" sz="4800" b="1" dirty="0" smtClean="0">
                <a:solidFill>
                  <a:srgbClr val="FF0000"/>
                </a:solidFill>
                <a:latin typeface="+mn-lt"/>
              </a:rPr>
            </a:br>
            <a:endParaRPr lang="en-US" sz="4800" b="1" dirty="0">
              <a:solidFill>
                <a:srgbClr val="FF0000"/>
              </a:solidFill>
              <a:latin typeface="+mn-l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Резултат слика за москва фотографии достопримечательности кремль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-4572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2" descr="Резултат слика за москва фотографии достопримечательности кремль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571480"/>
            <a:ext cx="8429684" cy="5986469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2" descr="Резултат слика за кремль фото внутр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8929686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Резултат слика за кремль москва - дворц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43174" y="1643050"/>
            <a:ext cx="2647950" cy="17240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Резултат слика за кремль москв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5984" y="1857364"/>
            <a:ext cx="4929222" cy="31432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8" name="Picture 6" descr="Резултат слика за москва фотографии достопримечательности храм христа спасител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2" descr="Резултат слика за фото московского кремля внутр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642918"/>
            <a:ext cx="12644526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178" name="AutoShape 2" descr="Резултат слика за кремль москва - соборы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0180" name="AutoShape 4" descr="Резултат слика за кремль москва - соборы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0184" name="AutoShape 8" descr="Резултат слика за кремлёвские соборы в москве, соборная площадь 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0186" name="AutoShape 10" descr="Резултат слика за кремлёвские соборы в москве, соборная площадь 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0188" name="AutoShape 12" descr="Резултат слика за кремлёвские соборы в москве, соборная площадь 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0190" name="AutoShape 14" descr="Резултат слика за кремлёвские соборы в москве, соборная площадь 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0192" name="AutoShape 16" descr="Резултат слика за кремлёвские соборы в москве, соборная площадь 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0194" name="AutoShape 18" descr="Резултат слика за кремлёвские соборы в москве, соборная площадь 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0196" name="Picture 20" descr="Карта-схема Московского Кремл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-1609725"/>
            <a:ext cx="7239000" cy="84677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Панорама Московского кремл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285860"/>
            <a:ext cx="6667500" cy="52578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2" descr="Сродна сли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61949"/>
            <a:ext cx="9744075" cy="64960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Сродна сли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9144000" cy="66437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2" descr="Сродна сли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46" y="104775"/>
            <a:ext cx="13335000" cy="67532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AutoShape 2" descr="Резултат слика за кремлёвские соборы в москве, соборная площадь 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4276" name="AutoShape 4" descr="Резултат слика за кремлёвские соборы в москве, соборная площадь  фот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4278" name="AutoShape 6" descr="Соборная площадь Кремля, Благовещенский собор, Грановитая палата, Успенский собор, Колокольня Ивана Великого и Архангельский собор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4280" name="AutoShape 8" descr="Соборная площадь Кремля, Благовещенский собор, Грановитая палата, Успенский собор, Колокольня Ивана Великого и Архангельский собор.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4282" name="AutoShape 10" descr="Колокольня Ивана Великого и гексакоптер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4284" name="AutoShape 12" descr="Панорама над Соборной площадью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4286" name="AutoShape 14" descr="Московский Кремль с высот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4288" name="Picture 16" descr="Резултат слика за кремлёвские соборы в москве, соборная площадь 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352424"/>
            <a:ext cx="9753600" cy="65055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Резултат слика за кремль москва - дворц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1071546"/>
            <a:ext cx="7620000" cy="52578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322" name="AutoShape 2" descr="Резултат слика за кремль москва - дворц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56324" name="AutoShape 4" descr="Резултат слика за кремль москва - дворцы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56326" name="Picture 6" descr="Резултат слика за кремль москва - дворцы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5572188"/>
            <a:ext cx="17078325" cy="11430000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2286000" y="310583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ru-RU" dirty="0"/>
              <a:t>Патриаршие палаты с церковью Двенадцати апостолов</a:t>
            </a:r>
            <a:endParaRPr lang="en-US" dirty="0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Площадь Кремл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142984"/>
            <a:ext cx="8001056" cy="514353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2" descr="Резултат слика за кремль москва - дворц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214282" y="214290"/>
            <a:ext cx="892971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Церковь Похвалы Пресвятой Богородицы в Потешном дворце Московского Кремля. Вид с севера после окончания реставрации Потешного дворца. 18 августа 2009 года</a:t>
            </a:r>
            <a:endParaRPr lang="en-US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 descr="Резултат слика за большой кремлёвский дворец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714356"/>
            <a:ext cx="2857500" cy="2066925"/>
          </a:xfrm>
          <a:prstGeom prst="rect">
            <a:avLst/>
          </a:prstGeom>
          <a:noFill/>
        </p:spPr>
      </p:pic>
      <p:pic>
        <p:nvPicPr>
          <p:cNvPr id="62466" name="Picture 2" descr="Резултат слика за большой кремлёвский дворец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-2667000"/>
            <a:ext cx="14287500" cy="952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Сродна слик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642918"/>
            <a:ext cx="7905750" cy="5267326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500034" y="1142984"/>
            <a:ext cx="335758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Большой Кремлёвский дворец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0034" y="642918"/>
            <a:ext cx="635796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Оружейная палата — музей-сокровищница — является частью комплекса Большого Кремлевского дворца. </a:t>
            </a:r>
            <a:endParaRPr lang="en-US" dirty="0"/>
          </a:p>
        </p:txBody>
      </p:sp>
      <p:pic>
        <p:nvPicPr>
          <p:cNvPr id="69634" name="Picture 2" descr="http://www.kreml.ru/pi/c3m1/i1/Whattosee_Armoury_slider-slider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190500"/>
            <a:ext cx="9020175" cy="6667500"/>
          </a:xfrm>
          <a:prstGeom prst="rect">
            <a:avLst/>
          </a:prstGeom>
          <a:noFill/>
        </p:spPr>
      </p:pic>
      <p:pic>
        <p:nvPicPr>
          <p:cNvPr id="4" name="Picture 2" descr="http://www.kreml.ru/pi/c3m1/i1/Whattosee_Armoury_slider-slider9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38120" y="342900"/>
            <a:ext cx="9020175" cy="6667500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2714612" y="642918"/>
            <a:ext cx="571504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Оружейная палата — музей-сокровищница — является частью комплекса Большого Кремлевского дворца.</a:t>
            </a:r>
            <a:endParaRPr lang="en-US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http://www.kreml.ru/pi/c3m1/i1/Whattosee_Armoury_slider-slider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282" y="0"/>
            <a:ext cx="8810625" cy="6667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2" descr=" 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785926"/>
            <a:ext cx="3810000" cy="2876551"/>
          </a:xfrm>
          <a:prstGeom prst="rect">
            <a:avLst/>
          </a:prstGeom>
          <a:noFill/>
        </p:spPr>
      </p:pic>
      <p:sp>
        <p:nvSpPr>
          <p:cNvPr id="64515" name="Rectangle 3"/>
          <p:cNvSpPr>
            <a:spLocks noChangeArrowheads="1"/>
          </p:cNvSpPr>
          <p:nvPr/>
        </p:nvSpPr>
        <p:spPr bwMode="auto">
          <a:xfrm>
            <a:off x="0" y="142852"/>
            <a:ext cx="9144000" cy="172354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Ц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арской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резиденции</a:t>
            </a:r>
            <a:r>
              <a:rPr lang="ru-RU" sz="1400" dirty="0">
                <a:solidFill>
                  <a:srgbClr val="000000"/>
                </a:solidFill>
                <a:latin typeface="Verdana" pitchFamily="34" charset="0"/>
                <a:cs typeface="Arial" pitchFamily="34" charset="0"/>
              </a:rPr>
              <a:t> </a:t>
            </a:r>
            <a:r>
              <a:rPr lang="ru-RU" sz="1400" dirty="0" smtClean="0">
                <a:solidFill>
                  <a:srgbClr val="000000"/>
                </a:solidFill>
                <a:latin typeface="Verdana" pitchFamily="34" charset="0"/>
                <a:cs typeface="Arial" pitchFamily="34" charset="0"/>
              </a:rPr>
              <a:t>принадлежат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 </a:t>
            </a:r>
            <a:r>
              <a:rPr kumimoji="0" lang="en-US" sz="1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Грановитая</a:t>
            </a: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 </a:t>
            </a:r>
            <a:r>
              <a:rPr kumimoji="0" lang="en-US" sz="1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палата</a:t>
            </a: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, </a:t>
            </a:r>
            <a:r>
              <a:rPr kumimoji="0" lang="en-US" sz="1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Золотая</a:t>
            </a: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 </a:t>
            </a:r>
            <a:r>
              <a:rPr kumimoji="0" lang="en-US" sz="1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Царицына</a:t>
            </a: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 </a:t>
            </a:r>
            <a:r>
              <a:rPr kumimoji="0" lang="en-US" sz="1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палата</a:t>
            </a: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, </a:t>
            </a:r>
            <a:r>
              <a:rPr kumimoji="0" lang="en-US" sz="1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Теремной</a:t>
            </a: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 </a:t>
            </a:r>
            <a:r>
              <a:rPr kumimoji="0" lang="en-US" sz="1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дворец</a:t>
            </a: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 и </a:t>
            </a:r>
            <a:r>
              <a:rPr kumimoji="0" lang="en-US" sz="1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дворцовые</a:t>
            </a: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 </a:t>
            </a:r>
            <a:r>
              <a:rPr kumimoji="0" lang="en-US" sz="1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церкви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.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После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постройки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 в 1851 г.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Оружейной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палаты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 и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примыкающего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 к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ней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 с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севера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здания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Аппартаментов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,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соединенного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воздушным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переходом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 с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дворцовым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комплексом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,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образовался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единый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 </a:t>
            </a:r>
            <a:r>
              <a:rPr kumimoji="0" lang="en-US" sz="1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ансамбль</a:t>
            </a: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 </a:t>
            </a:r>
            <a:r>
              <a:rPr kumimoji="0" lang="en-US" sz="1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Большого</a:t>
            </a: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 </a:t>
            </a:r>
            <a:r>
              <a:rPr kumimoji="0" lang="en-US" sz="1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Кремлевского</a:t>
            </a:r>
            <a:r>
              <a:rPr kumimoji="0" lang="en-US" sz="1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 </a:t>
            </a:r>
            <a:r>
              <a:rPr kumimoji="0" lang="en-US" sz="1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дворца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,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связанного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композиционно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 и </a:t>
            </a:r>
            <a:r>
              <a:rPr kumimoji="0" lang="en-US" sz="14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стилистически</a:t>
            </a:r>
            <a:r>
              <a:rPr kumimoji="0" lang="en-US" sz="14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Verdana" pitchFamily="34" charset="0"/>
                <a:cs typeface="Arial" pitchFamily="34" charset="0"/>
              </a:rPr>
              <a:t>.</a:t>
            </a:r>
            <a:endParaRPr kumimoji="0" lang="en-US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en-US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Picture 2" descr="http://www.moscowkremlintours.ru/data/18/2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14876" y="857232"/>
            <a:ext cx="3810000" cy="2724151"/>
          </a:xfrm>
          <a:prstGeom prst="rect">
            <a:avLst/>
          </a:prstGeom>
          <a:noFill/>
        </p:spPr>
      </p:pic>
      <p:pic>
        <p:nvPicPr>
          <p:cNvPr id="67588" name="Picture 4" descr="http://www.moscowkremlintours.ru/data/18/3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785794"/>
            <a:ext cx="3810000" cy="27813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http://www.moscowkremlintours.ru/data/18/1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357166"/>
            <a:ext cx="8486775" cy="5715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285720" y="1000108"/>
            <a:ext cx="8572560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3200" dirty="0">
                <a:solidFill>
                  <a:schemeClr val="accent1">
                    <a:lumMod val="60000"/>
                    <a:lumOff val="40000"/>
                  </a:schemeClr>
                </a:solidFill>
              </a:rPr>
              <a:t>Грановитая Палата — главный парадный приёмный зал великокняжеского дворца.</a:t>
            </a:r>
            <a:endParaRPr lang="en-US" sz="3200" dirty="0">
              <a:solidFill>
                <a:schemeClr val="accent1">
                  <a:lumMod val="60000"/>
                  <a:lumOff val="40000"/>
                </a:schemeClr>
              </a:solidFill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2" descr="Царь-колоко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43042" y="-47625"/>
            <a:ext cx="4572000" cy="69056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3730" name="Picture 2" descr="http://www.kreml.ru/pi/c3m1/i171/Whattosee_TsarCannon_none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190500"/>
            <a:ext cx="8858250" cy="6667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6802" name="Picture 2" descr="http://www.kreml.ru/pi/c3m1/i171/Whattosee_TsarCannon_none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258300" cy="66675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AutoShape 2" descr="Резултат слика за москва фотографии достопримечательност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4100" name="AutoShape 4" descr="Резултат слика за москва фотографии достопримечательности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4102" name="Picture 6" descr="Резултат слика за москва фотографии достопримечательност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4429188" y="-3714800"/>
            <a:ext cx="16002000" cy="111443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Резултат слика за москва фотографии достопримечательност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 descr="Резултат слика за москва фотографии достопримечательност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Сродна слик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42900"/>
            <a:ext cx="9896444" cy="7315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2034" name="Picture 2" descr="Резултат слика за москва фотографии города цирк старыйв москве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571480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Резултат слика за самые известные памятники в москве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928670"/>
            <a:ext cx="7286676" cy="528641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Picture 2" descr="Он зажег Вечный огонь: война и опала советского «хозяина Москвы»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57356" y="1000108"/>
            <a:ext cx="5238750" cy="39243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586" name="Picture 2" descr="Резултат слика за гум в москве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61950" y="-3714800"/>
            <a:ext cx="17564100" cy="115062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3538" name="Picture 2" descr="Резултат слика за гум в москве внутр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2214554"/>
            <a:ext cx="5715000" cy="32385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62" name="Picture 2" descr="Резултат слика за гум в москве внутр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785794"/>
            <a:ext cx="8629650" cy="450059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0226" name="Picture 2" descr="Резултат слика за гум в москве внутр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1285860"/>
            <a:ext cx="8143932" cy="521497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2274" name="Picture 2" descr="Резултат слика за гум в москве внутр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0075" y="785794"/>
            <a:ext cx="9744075" cy="64960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3298" name="Picture 2" descr="Резултат слика за гум в москве внутр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46" y="0"/>
            <a:ext cx="9744075" cy="64960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22" name="Picture 2" descr="Резултат слика за гум в москве внутр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0075" y="214290"/>
            <a:ext cx="9744075" cy="64960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5346" name="Picture 2" descr="Резултат слика за гум в москве внутр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500174"/>
            <a:ext cx="6572296" cy="3571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6370" name="Picture 2" descr="Резултат слика за гум в москве внутр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1285860"/>
            <a:ext cx="6191250" cy="41243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7394" name="Picture 2" descr="Резултат слика за гум в москве внутр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714356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8418" name="Picture 2" descr="Сродна сли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214290"/>
            <a:ext cx="9753600" cy="6477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9442" name="Picture 2" descr="Сродна сли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85784" y="0"/>
            <a:ext cx="9753600" cy="64960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0466" name="Picture 2" descr="Резултат слика за гум в москве внутр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71538" y="1785926"/>
            <a:ext cx="6191250" cy="41243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1490" name="Picture 2" descr="Резултат слика за гум в москве внутр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14346" y="214290"/>
            <a:ext cx="9525000" cy="63531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2514" name="Picture 2" descr="Резултат слика за гум в москве внутр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643050"/>
            <a:ext cx="6191250" cy="41243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Резултат слика за москва фотографии достопримечательност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2" descr="Резултат слика за москва фотографии большой театр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8" name="Picture 4" descr="Резултат слика за москва фотографии большой театр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3438" y="2714620"/>
            <a:ext cx="4143404" cy="3286148"/>
          </a:xfrm>
          <a:prstGeom prst="rect">
            <a:avLst/>
          </a:prstGeom>
          <a:noFill/>
        </p:spPr>
      </p:pic>
      <p:pic>
        <p:nvPicPr>
          <p:cNvPr id="26630" name="Picture 6" descr="Сродна слик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2714620"/>
            <a:ext cx="4000496" cy="328614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4" name="Picture 6" descr="Резултат слика за москва фотографии болышой тетр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6786634"/>
            <a:ext cx="17716500" cy="139636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2" descr="Сродна сли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928990" y="-13354051"/>
            <a:ext cx="38100000" cy="267081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AutoShape 2" descr="Резултат слика за москва фотографии большой театр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24" name="AutoShape 4" descr="Резултат слика за москва фотографии большой театр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26" name="AutoShape 6" descr="Резултат слика за москва фотографии большой театр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30728" name="AutoShape 8" descr="Резултат слика за москва фотографии большой театр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30730" name="Picture 10" descr="Сродна сли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7826" name="Picture 2" descr="Москва. Третьяковская галерея. Фото: Евгений Птушка / Strana.ru. Strana.Ru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00034" y="928670"/>
            <a:ext cx="7929618" cy="545783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8850" name="Picture 2" descr="Третьяковская галерея, Москва, Росси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6" y="1857364"/>
            <a:ext cx="7620000" cy="4286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Резултат слика за москва фотографии достопримечательност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457200"/>
            <a:ext cx="9753600" cy="7315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Сродна сли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Резултат слика за москва фотографии достопримечательност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Резултат слика за москва фотографии достопримечательност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928726" y="-619126"/>
            <a:ext cx="10477500" cy="74771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5890" name="Picture 2" descr="Резултат слика за москва фотографии города цирк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3143304" y="-7072386"/>
            <a:ext cx="19507200" cy="14630401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 flipH="1">
            <a:off x="7000890" y="4500570"/>
            <a:ext cx="1785951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ЦИРК</a:t>
            </a:r>
          </a:p>
          <a:p>
            <a:r>
              <a:rPr lang="ru-RU" dirty="0" smtClean="0"/>
              <a:t>Вернадского</a:t>
            </a:r>
            <a:endParaRPr lang="en-US" dirty="0"/>
          </a:p>
        </p:txBody>
      </p:sp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7938" name="Picture 2" descr="Резултат слика за москва фотографии города цирк старыйв москве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714356"/>
            <a:ext cx="6096000" cy="4572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928662" y="5357826"/>
            <a:ext cx="592933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 Московский цирк Никулина на Цветном бульваре</a:t>
            </a:r>
            <a:endParaRPr lang="en-US" dirty="0"/>
          </a:p>
        </p:txBody>
      </p:sp>
    </p:spTree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9986" name="Picture 2" descr="Сродна сли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525000" cy="63531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Резултат слика за москва фотографии достопримечательности храм христа спасител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2071734" y="-1428783"/>
            <a:ext cx="11215734" cy="850112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4282" y="214290"/>
            <a:ext cx="8715436" cy="65852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>
                <a:solidFill>
                  <a:srgbClr val="FF0000"/>
                </a:solidFill>
              </a:rPr>
              <a:t>Архитектура собора</a:t>
            </a:r>
          </a:p>
          <a:p>
            <a:r>
              <a:rPr lang="ru-RU" sz="2400" dirty="0"/>
              <a:t>В плане храм выглядит </a:t>
            </a:r>
            <a:r>
              <a:rPr lang="ru-RU" sz="2400" dirty="0">
                <a:solidFill>
                  <a:srgbClr val="00B050"/>
                </a:solidFill>
              </a:rPr>
              <a:t>как равносторонний крест около </a:t>
            </a:r>
            <a:r>
              <a:rPr lang="ru-RU" sz="2400" b="1" dirty="0">
                <a:solidFill>
                  <a:srgbClr val="00B050"/>
                </a:solidFill>
              </a:rPr>
              <a:t>85 м шириной</a:t>
            </a:r>
            <a:r>
              <a:rPr lang="ru-RU" sz="2400" dirty="0"/>
              <a:t>. </a:t>
            </a:r>
            <a:r>
              <a:rPr lang="ru-RU" sz="2400" dirty="0">
                <a:solidFill>
                  <a:schemeClr val="accent1">
                    <a:lumMod val="75000"/>
                  </a:schemeClr>
                </a:solidFill>
              </a:rPr>
              <a:t>Высота храма с куполом и крестом составляет 103 м</a:t>
            </a:r>
            <a:r>
              <a:rPr lang="ru-RU" sz="2400" dirty="0"/>
              <a:t>. Возведён в традициях так называемого </a:t>
            </a:r>
            <a:r>
              <a:rPr lang="ru-RU" sz="2400" dirty="0">
                <a:solidFill>
                  <a:srgbClr val="FF0000"/>
                </a:solidFill>
              </a:rPr>
              <a:t>русско-византийского стиля</a:t>
            </a:r>
            <a:r>
              <a:rPr lang="ru-RU" sz="2400" dirty="0"/>
              <a:t>, пользовавшегося широкой государственной поддержкой в момент начала строительства. </a:t>
            </a:r>
            <a:r>
              <a:rPr lang="ru-RU" sz="2400" b="1" dirty="0">
                <a:solidFill>
                  <a:srgbClr val="7030A0"/>
                </a:solidFill>
              </a:rPr>
              <a:t>Роспись внутри храма занимает около 22 000 м², из которых около 9000 м² позолочены</a:t>
            </a:r>
            <a:r>
              <a:rPr lang="ru-RU" sz="2400" dirty="0"/>
              <a:t>.</a:t>
            </a:r>
          </a:p>
          <a:p>
            <a:r>
              <a:rPr lang="ru-RU" sz="2400" b="1" dirty="0">
                <a:solidFill>
                  <a:srgbClr val="FF0000"/>
                </a:solidFill>
              </a:rPr>
              <a:t>Не только церковь, но и музей</a:t>
            </a:r>
          </a:p>
          <a:p>
            <a:r>
              <a:rPr lang="ru-RU" sz="2400" b="1" dirty="0">
                <a:solidFill>
                  <a:srgbClr val="FF0000"/>
                </a:solidFill>
              </a:rPr>
              <a:t>Музейная экспозиция расположена в галерее </a:t>
            </a:r>
            <a:r>
              <a:rPr lang="ru-RU" sz="2400" dirty="0"/>
              <a:t>действующего храма. Ее основу составляют </a:t>
            </a:r>
            <a:r>
              <a:rPr lang="ru-RU" sz="2400" b="1" dirty="0"/>
              <a:t>материалы</a:t>
            </a:r>
            <a:r>
              <a:rPr lang="ru-RU" sz="2400" dirty="0"/>
              <a:t>, </a:t>
            </a:r>
            <a:r>
              <a:rPr lang="ru-RU" sz="2400" b="1" dirty="0"/>
              <a:t>повествующие об истории создания Храма </a:t>
            </a:r>
            <a:r>
              <a:rPr lang="ru-RU" sz="2400" dirty="0"/>
              <a:t>- </a:t>
            </a:r>
            <a:r>
              <a:rPr lang="ru-RU" sz="2400" b="1" dirty="0">
                <a:solidFill>
                  <a:srgbClr val="FF0000"/>
                </a:solidFill>
              </a:rPr>
              <a:t>памятника в честь победы в Отечественной войне 1812 г.</a:t>
            </a:r>
            <a:r>
              <a:rPr lang="ru-RU" sz="2400" b="1" dirty="0"/>
              <a:t>,</a:t>
            </a:r>
            <a:r>
              <a:rPr lang="ru-RU" sz="2400" b="1" dirty="0">
                <a:solidFill>
                  <a:srgbClr val="FF0000"/>
                </a:solidFill>
              </a:rPr>
              <a:t> </a:t>
            </a:r>
            <a:r>
              <a:rPr lang="ru-RU" sz="2400" dirty="0">
                <a:solidFill>
                  <a:srgbClr val="FF0000"/>
                </a:solidFill>
              </a:rPr>
              <a:t>о его роли и значении в жизни России</a:t>
            </a:r>
            <a:r>
              <a:rPr lang="ru-RU" sz="2400" dirty="0"/>
              <a:t>. особый раздел посвящен истории строительства, разрушения и воссоздания Храма Христа Спасителя. </a:t>
            </a:r>
            <a:r>
              <a:rPr lang="ru-RU" sz="2400" b="1" dirty="0">
                <a:solidFill>
                  <a:srgbClr val="00B050"/>
                </a:solidFill>
              </a:rPr>
              <a:t>Здесь же экспонируются творческие работы современных художников Москвы и Подмосковья</a:t>
            </a:r>
            <a:r>
              <a:rPr lang="ru-RU" sz="2400" dirty="0"/>
              <a:t>, которые продолжают традиции православного искусства в наши дни.</a:t>
            </a:r>
          </a:p>
        </p:txBody>
      </p:sp>
    </p:spTree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Резултат слика за москва фотографии достопримечательности храм христа спасител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928670"/>
            <a:ext cx="7429552" cy="54292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Резултат слика за москва фотографии достопримечательности храм христа спасител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0"/>
            <a:ext cx="8572500" cy="66198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Резултат слика за москва фотографии достопримечательности храм христа спасител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642918"/>
            <a:ext cx="7786710" cy="557216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2" descr="Сродна сли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4994" name="Picture 2" descr="Резултат слика за самые известные памятники в москве фото памятник юрию долгорукому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-142900"/>
            <a:ext cx="5572164" cy="70009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8242" name="Picture 2" descr="Резултат слика за москва фотографии города памятник покорителям космос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29454" y="857232"/>
            <a:ext cx="1847850" cy="2466975"/>
          </a:xfrm>
          <a:prstGeom prst="rect">
            <a:avLst/>
          </a:prstGeom>
          <a:noFill/>
        </p:spPr>
      </p:pic>
      <p:pic>
        <p:nvPicPr>
          <p:cNvPr id="138244" name="Picture 4" descr="Резултат слика за москва фотографии города памятник покорителям космос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857232"/>
            <a:ext cx="6072190" cy="485778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9268" name="Picture 4" descr="Резултат слика за москва фотографии города памятник покорителям космос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42974" y="-3000420"/>
            <a:ext cx="17145000" cy="107156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0290" name="Picture 2" descr="Резултат слика за москва фотографии города памятник покорителям космос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857364"/>
            <a:ext cx="5143500" cy="3429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1314" name="Picture 2" descr="Барельеф на цоколе памятника Покорителям космоса. Москва, фото № 5973180, снято 18 июня 2013 г. (c) Ольга Липунова / Фотобанк Лор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642918"/>
            <a:ext cx="6786610" cy="471490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5410" name="Picture 2" descr="Резултат слика за москва фотографии города памятник покорителям космос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4414" y="571480"/>
            <a:ext cx="6715172" cy="428628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3881170" y="3982998"/>
            <a:ext cx="383410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ru-RU" dirty="0" smtClean="0"/>
          </a:p>
          <a:p>
            <a:endParaRPr lang="ru-RU" dirty="0" smtClean="0"/>
          </a:p>
          <a:p>
            <a:endParaRPr lang="ru-RU" dirty="0" smtClean="0"/>
          </a:p>
          <a:p>
            <a:r>
              <a:rPr lang="ru-RU" dirty="0" smtClean="0"/>
              <a:t>На Юпитере</a:t>
            </a:r>
            <a:endParaRPr lang="en-US" dirty="0"/>
          </a:p>
        </p:txBody>
      </p:sp>
    </p:spTree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2338" name="Picture 2" descr="Резултат слика за москва фотографии города памятник покорителям космос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2357478"/>
            <a:ext cx="9144000" cy="97440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6018" name="AutoShape 2" descr="Резултат слика за самые известные памятники в москве фото памятник юрию долгоруком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86020" name="AutoShape 4" descr="Резултат слика за самые известные памятники в москве фото памятник юрию долгорукому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86022" name="Picture 6" descr="Резултат слика за самые известные памятники в москве фото памятник юрию долгорукому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8662" y="928670"/>
            <a:ext cx="7358114" cy="54292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62" name="Picture 2" descr="https://rutraveller.ru/icache/place/1/265/092/126592_603x35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2000240"/>
            <a:ext cx="5743575" cy="33718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4386" name="Picture 2" descr="Резултат слика за москва фотографии города памятник покорителям космос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5575" y="-5143500"/>
            <a:ext cx="14287500" cy="107156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7042" name="Picture 2" descr="Сродна сли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428604"/>
            <a:ext cx="7620000" cy="571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0898" name="Picture 2" descr="Резултат слика за самые известные памятники в москве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785794"/>
            <a:ext cx="6667500" cy="49911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22" name="Picture 2" descr="Резултат слика за самые известные памятники в москве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428604"/>
            <a:ext cx="6000750" cy="571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2946" name="Picture 2" descr="Резултат слика за самые известные памятники в москве фото памятники пушкину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1928802"/>
            <a:ext cx="4457700" cy="28194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8066" name="Picture 2" descr="Резултат слика за самые известные памятники в москве фото памятники пушкину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500042"/>
            <a:ext cx="3810000" cy="571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9090" name="Picture 2" descr="Резултат слика за самые известные памятники в москве арбат фот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1214422"/>
            <a:ext cx="6572296" cy="4071966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1214414" y="5321826"/>
            <a:ext cx="564358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Памятник Пушкину и Гончаровой на Старом Арбате</a:t>
            </a:r>
            <a:endParaRPr lang="en-US" dirty="0"/>
          </a:p>
        </p:txBody>
      </p:sp>
    </p:spTree>
  </p:cSld>
  <p:clrMapOvr>
    <a:masterClrMapping/>
  </p:clrMapOvr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0114" name="Picture 2" descr="Резултат слика за самые известные памятники в москве арбат фот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5786" y="642918"/>
            <a:ext cx="5715000" cy="428625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928662" y="5072074"/>
            <a:ext cx="559403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Памятник Булату Окуджаве на Арбате</a:t>
            </a:r>
            <a:endParaRPr lang="en-US" dirty="0"/>
          </a:p>
        </p:txBody>
      </p:sp>
    </p:spTree>
  </p:cSld>
  <p:clrMapOvr>
    <a:masterClrMapping/>
  </p:clrMapOvr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62" name="Picture 2" descr="Резултат слика за самые известные улицы в москве арбат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286172"/>
            <a:ext cx="11430000" cy="103917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4210" name="Picture 2" descr="Резултат слика за самые известные улицы в москве арбат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785926"/>
            <a:ext cx="5715000" cy="35718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5234" name="Picture 2" descr="Резултат слика за самые известные улицы в москве арбат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85918" y="1500174"/>
            <a:ext cx="4667250" cy="30670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6258" name="Picture 2" descr="Резултат слика за самые известные улицы в москве арбат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-642966"/>
            <a:ext cx="11430000" cy="762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7282" name="Picture 2" descr="Сродна сли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214290"/>
            <a:ext cx="6096000" cy="4572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8306" name="Picture 2" descr="Резултат слика за самые известные улицы в москве арбат фот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8596" y="1500174"/>
            <a:ext cx="7620000" cy="5715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3143241" y="1428736"/>
            <a:ext cx="224779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СТАРЫЙ АРБАТ</a:t>
            </a:r>
            <a:endParaRPr lang="en-US" dirty="0"/>
          </a:p>
        </p:txBody>
      </p:sp>
    </p:spTree>
  </p:cSld>
  <p:clrMapOvr>
    <a:masterClrMapping/>
  </p:clrMapOvr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Резултат слика за самые известные улицы в москве арбат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57290" y="1428736"/>
            <a:ext cx="6448425" cy="32670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0354" name="Picture 2" descr="Резултат слика за самые известные улицы в москве арбат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3357610"/>
            <a:ext cx="17068800" cy="1112997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Резултат слика за самые известные улицы в москве арбат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785794"/>
            <a:ext cx="11144250" cy="54768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2" descr="Резултат слика за самые известные улицы в москве арбат фот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42974" y="-457200"/>
            <a:ext cx="10972800" cy="73152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4000496" y="3214686"/>
            <a:ext cx="357190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600" dirty="0"/>
              <a:t>Музей Мемориальная квартира А.С. Пушкина на Арбате, улица Арбат</a:t>
            </a:r>
            <a:endParaRPr lang="en-US" sz="1600" dirty="0"/>
          </a:p>
        </p:txBody>
      </p:sp>
    </p:spTree>
  </p:cSld>
  <p:clrMapOvr>
    <a:masterClrMapping/>
  </p:clrMapOvr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28" name="Picture 4" descr="Сродна слик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2910" y="1143000"/>
            <a:ext cx="7124700" cy="5715000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1357289" y="4193362"/>
            <a:ext cx="4309369" cy="3786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Принцесса Турандот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642910" y="6215082"/>
            <a:ext cx="634796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Перед театром имени Вахтангова</a:t>
            </a:r>
            <a:endParaRPr lang="en-US" dirty="0"/>
          </a:p>
        </p:txBody>
      </p:sp>
    </p:spTree>
  </p:cSld>
  <p:clrMapOvr>
    <a:masterClrMapping/>
  </p:clrMapOvr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 descr="Резултат слика за самые известные улицы в москве арбат фот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00100" y="857232"/>
            <a:ext cx="5715000" cy="44958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1071538" y="5429264"/>
            <a:ext cx="414340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/>
              <a:t>Улица Новый Арбат Москва</a:t>
            </a:r>
            <a:endParaRPr lang="en-US" dirty="0"/>
          </a:p>
        </p:txBody>
      </p:sp>
    </p:spTree>
  </p:cSld>
  <p:clrMapOvr>
    <a:masterClrMapping/>
  </p:clrMapOvr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9330" name="Picture 2" descr="Резултат слика за москва фото сегодн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14290"/>
            <a:ext cx="8572500" cy="5715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6498" name="Picture 2" descr="Сродна сли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357298"/>
            <a:ext cx="7000924" cy="492922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7522" name="Picture 2" descr="Резултат слика за москва фото сегодн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1571612"/>
            <a:ext cx="7143750" cy="40195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1378" name="Picture 2" descr="Сродна слик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09574"/>
            <a:ext cx="9525000" cy="6448426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1214414" y="5786454"/>
            <a:ext cx="4448919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Турникеты в метро</a:t>
            </a:r>
            <a:endParaRPr lang="en-US" dirty="0"/>
          </a:p>
        </p:txBody>
      </p:sp>
    </p:spTree>
  </p:cSld>
  <p:clrMapOvr>
    <a:masterClrMapping/>
  </p:clrMapOvr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02" name="Picture 2" descr="Резултат слика за москва фото сегодн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785794"/>
            <a:ext cx="6786610" cy="44291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450" name="Picture 2" descr="Резултат слика за москва фото сегодн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85786" y="285728"/>
            <a:ext cx="6667500" cy="42862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8546" name="Picture 2" descr="Резултат слика за москва фото сегодн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214422"/>
            <a:ext cx="6572296" cy="41434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5474" name="Picture 2" descr="Резултат слика за москва фото сегодня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5720" y="285728"/>
            <a:ext cx="2928958" cy="2286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9570" name="AutoShape 2" descr="Резултат слика за москва фото сегодня самые красивые станции метро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9572" name="Picture 4" descr="https://www.ridus.ru/_ah/img/eMKcoG3Ba1KttuYynXRpT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1472" y="1071546"/>
            <a:ext cx="8172450" cy="5438776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3844172" y="3244334"/>
            <a:ext cx="145565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Киевская СМ</a:t>
            </a:r>
            <a:endParaRPr lang="en-US" dirty="0"/>
          </a:p>
        </p:txBody>
      </p:sp>
    </p:spTree>
  </p:cSld>
  <p:clrMapOvr>
    <a:masterClrMapping/>
  </p:clrMapOvr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594" name="Picture 2" descr="https://www.ridus.ru/_ah/img/7MMdRATtfLMTRxFn_MRE2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928670"/>
            <a:ext cx="8172450" cy="54483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3571868" y="4536995"/>
            <a:ext cx="228601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Комсомольская СМ</a:t>
            </a:r>
            <a:endParaRPr lang="en-US" dirty="0"/>
          </a:p>
        </p:txBody>
      </p:sp>
    </p:spTree>
  </p:cSld>
  <p:clrMapOvr>
    <a:masterClrMapping/>
  </p:clrMapOvr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882" name="Picture 2" descr="Резултат слика за москва фото сегодня самые красивые станции метр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714356"/>
            <a:ext cx="8229600" cy="54864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428596" y="6198990"/>
            <a:ext cx="546309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СМ Площадь революции</a:t>
            </a:r>
            <a:endParaRPr lang="en-US" dirty="0"/>
          </a:p>
        </p:txBody>
      </p:sp>
    </p:spTree>
  </p:cSld>
  <p:clrMapOvr>
    <a:masterClrMapping/>
  </p:clrMapOvr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4930" name="Picture 2" descr="Сродна сли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857232"/>
            <a:ext cx="8229600" cy="54864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3857620" y="2000240"/>
            <a:ext cx="328614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СМ Площадь революции</a:t>
            </a:r>
            <a:endParaRPr lang="en-US" dirty="0"/>
          </a:p>
        </p:txBody>
      </p:sp>
    </p:spTree>
  </p:cSld>
  <p:clrMapOvr>
    <a:masterClrMapping/>
  </p:clrMapOvr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0834" name="Picture 2" descr="Резултат слика за москва фото сегодня самые красивые станции метр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1571612"/>
            <a:ext cx="6572250" cy="36957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AutoShape 2" descr="Резултат слика за москва фото сегод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28" name="AutoShape 4" descr="Резултат слика за москва фото сегод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30" name="AutoShape 6" descr="Резултат слика за москва фото сегодня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032" name="Picture 8" descr="Резултат слика за москва фото сегодня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1285860"/>
            <a:ext cx="5715000" cy="3238501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1428728" y="4998660"/>
            <a:ext cx="535785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Станция метро Проспект мира</a:t>
            </a:r>
            <a:endParaRPr lang="en-US" dirty="0"/>
          </a:p>
        </p:txBody>
      </p:sp>
    </p:spTree>
  </p:cSld>
  <p:clrMapOvr>
    <a:masterClrMapping/>
  </p:clrMapOvr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42" name="Picture 2" descr="https://www.ridus.ru/_ah/img/CxSjBr1HvOO7a4PSYPpbFQ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7158" y="1214422"/>
            <a:ext cx="8172450" cy="5438776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1643042" y="2071678"/>
            <a:ext cx="379541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Маяковская СМ</a:t>
            </a:r>
            <a:endParaRPr lang="en-US" dirty="0"/>
          </a:p>
        </p:txBody>
      </p:sp>
    </p:spTree>
  </p:cSld>
  <p:clrMapOvr>
    <a:masterClrMapping/>
  </p:clrMapOvr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6738" name="Picture 2" descr="https://www.ridus.ru/_ah/img/qAFvX1GlYOFagtf8-ssVJA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85720" y="500042"/>
            <a:ext cx="8172450" cy="54483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3286116" y="1285860"/>
            <a:ext cx="255902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СМ Славянский бульвар</a:t>
            </a:r>
            <a:endParaRPr lang="en-US" dirty="0"/>
          </a:p>
        </p:txBody>
      </p:sp>
    </p:spTree>
  </p:cSld>
  <p:clrMapOvr>
    <a:masterClrMapping/>
  </p:clrMapOvr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8786" name="Picture 2" descr="Резултат слика за москва фото сегодня самые красивые станции метр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1285860"/>
            <a:ext cx="6572250" cy="4248151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2786050" y="5000636"/>
            <a:ext cx="251377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СМ Киевская</a:t>
            </a:r>
            <a:endParaRPr lang="en-US" dirty="0"/>
          </a:p>
        </p:txBody>
      </p:sp>
    </p:spTree>
  </p:cSld>
  <p:clrMapOvr>
    <a:masterClrMapping/>
  </p:clrMapOvr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7218" name="Picture 2" descr="Резултат слика за москва схема метро 2017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714404"/>
            <a:ext cx="9144000" cy="98964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6978" name="Picture 2" descr="Резултат слика за москва фото сегодня самые красивые станции метр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4348" y="1071546"/>
            <a:ext cx="7215238" cy="5286412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 rot="10800000" flipV="1">
            <a:off x="2714329" y="5713702"/>
            <a:ext cx="244232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СМ Арбатская</a:t>
            </a:r>
            <a:endParaRPr lang="en-US" dirty="0"/>
          </a:p>
        </p:txBody>
      </p:sp>
    </p:spTree>
  </p:cSld>
  <p:clrMapOvr>
    <a:masterClrMapping/>
  </p:clrMapOvr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0050" name="Picture 2" descr="Резултат слика за москва фотографии города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3857676"/>
            <a:ext cx="18288000" cy="1143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6434" name="Picture 2" descr="Резултат слика за москва фотографии города гостиниц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342900" y="357166"/>
            <a:ext cx="9486900" cy="71437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482" name="Picture 2" descr="Резултат слика за москва фотографии города гостиницы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500098" y="214290"/>
            <a:ext cx="9753600" cy="6486525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0" y="2143116"/>
            <a:ext cx="564258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Гостиница УКРАИНА</a:t>
            </a:r>
            <a:endParaRPr lang="en-US" dirty="0"/>
          </a:p>
        </p:txBody>
      </p:sp>
    </p:spTree>
  </p:cSld>
  <p:clrMapOvr>
    <a:masterClrMapping/>
  </p:clrMapOvr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5170" name="Picture 2" descr="Резултат слика за москва фотографии город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1428736"/>
            <a:ext cx="5238750" cy="39338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6196" name="Picture 4" descr="Резултат слика за москва фотографии город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43108" y="928670"/>
            <a:ext cx="5715040" cy="38481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3058" name="Picture 2" descr="Резултат слика за большие спортивные комплексы в москве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4414" y="2000240"/>
            <a:ext cx="6643734" cy="435771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8178" name="Picture 2" descr="Резултат слика за большие спортивные комплексы в москве лужники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1500174"/>
            <a:ext cx="5715000" cy="38290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7154" name="Picture 2" descr="Резултат слика за большие спортивные комплексы в москве лужники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357298"/>
            <a:ext cx="6096000" cy="40195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9202" name="Picture 2" descr="Резултат слика за большие спортивные комплексы в москве лужники фото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609600" y="-6929510"/>
            <a:ext cx="19507200" cy="146304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082" name="Picture 2" descr="Резултат слика за большие спортивные комплексы в москве лужники фото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00166" y="1357298"/>
            <a:ext cx="6215106" cy="464347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5106" name="Picture 2" descr="Сродна сли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1285860"/>
            <a:ext cx="6357982" cy="44291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6130" name="Picture 2" descr="Сродна сли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42974" y="-6500882"/>
            <a:ext cx="18288000" cy="137160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9506" name="Picture 2" descr="Резултат слика за москва фотографии города парки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785850" y="214291"/>
            <a:ext cx="16049625" cy="664371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2214546" y="3786190"/>
            <a:ext cx="252024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 smtClean="0"/>
              <a:t>Парки НОВОЙ МОСКВЫ</a:t>
            </a:r>
            <a:endParaRPr lang="en-US" dirty="0"/>
          </a:p>
        </p:txBody>
      </p:sp>
    </p:spTree>
  </p:cSld>
  <p:clrMapOvr>
    <a:masterClrMapping/>
  </p:clrMapOvr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0770" name="Picture 2" descr="Резултат слика за москва фотографии города парки александровский сад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2976" y="1357298"/>
            <a:ext cx="5143500" cy="33242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8722" name="Picture 2" descr="Сродна сли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14480" y="1428736"/>
            <a:ext cx="4643470" cy="4143404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4626" name="Picture 2" descr="Резултат слика за москва фотографии города парки александровский сад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600075" y="371475"/>
            <a:ext cx="9744075" cy="64865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5650" name="Picture 2" descr="Сродна сли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214422"/>
            <a:ext cx="7620000" cy="50768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9746" name="Picture 2" descr="Сродна сли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785850" y="-6643758"/>
            <a:ext cx="19050000" cy="1390650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7698" name="Picture 2" descr="Сродна сли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928670"/>
            <a:ext cx="6953250" cy="46386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1554" name="Picture 2" descr="Резултат слика за москва фотографии города парки александровский сад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728" y="785794"/>
            <a:ext cx="5715000" cy="376237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6674" name="Picture 2" descr="Сродна слика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785794"/>
            <a:ext cx="7620000" cy="561975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02" name="Picture 2" descr="Резултат слика за москва фотографии города парки александровский сад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00100" y="2000240"/>
            <a:ext cx="6858000" cy="38100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1794" name="Picture 2" descr="Резултат слика за москва фотографии города парки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57224" y="214290"/>
            <a:ext cx="5715000" cy="5715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 flipH="1">
            <a:off x="6572261" y="3357562"/>
            <a:ext cx="214314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Измайловский парк</a:t>
            </a:r>
            <a:endParaRPr lang="en-US" dirty="0"/>
          </a:p>
        </p:txBody>
      </p:sp>
    </p:spTree>
  </p:cSld>
  <p:clrMapOvr>
    <a:masterClrMapping/>
  </p:clrMapOvr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2818" name="Picture 2" descr="Резултат слика за москва фотографии города парки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42844" y="285728"/>
            <a:ext cx="8572500" cy="5715000"/>
          </a:xfrm>
          <a:prstGeom prst="rect">
            <a:avLst/>
          </a:prstGeom>
          <a:noFill/>
        </p:spPr>
      </p:pic>
      <p:sp>
        <p:nvSpPr>
          <p:cNvPr id="3" name="Rectangle 2"/>
          <p:cNvSpPr/>
          <p:nvPr/>
        </p:nvSpPr>
        <p:spPr>
          <a:xfrm>
            <a:off x="714348" y="4721662"/>
            <a:ext cx="408130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Парк Горького</a:t>
            </a:r>
            <a:endParaRPr lang="en-US" dirty="0"/>
          </a:p>
        </p:txBody>
      </p:sp>
    </p:spTree>
  </p:cSld>
  <p:clrMapOvr>
    <a:masterClrMapping/>
  </p:clrMapOvr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42" name="Picture 2" descr="Резултат слика за москва фотографии города парки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42910" y="2214554"/>
            <a:ext cx="7143750" cy="347662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391</TotalTime>
  <Words>471</Words>
  <Application>Microsoft Office PowerPoint</Application>
  <PresentationFormat>On-screen Show (4:3)</PresentationFormat>
  <Paragraphs>96</Paragraphs>
  <Slides>144</Slides>
  <Notes>29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144</vt:i4>
      </vt:variant>
    </vt:vector>
  </HeadingPairs>
  <TitlesOfParts>
    <vt:vector size="145" baseType="lpstr">
      <vt:lpstr>Office Theme</vt:lpstr>
      <vt:lpstr>МОСКВА – ДОСТОПРИМЕЧАТЕЛЬНОСТИ  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  <vt:lpstr>Slide 36</vt:lpstr>
      <vt:lpstr>Slide 37</vt:lpstr>
      <vt:lpstr>Slide 38</vt:lpstr>
      <vt:lpstr>Slide 39</vt:lpstr>
      <vt:lpstr>Slide 40</vt:lpstr>
      <vt:lpstr>Slide 41</vt:lpstr>
      <vt:lpstr>Slide 42</vt:lpstr>
      <vt:lpstr>Slide 43</vt:lpstr>
      <vt:lpstr>Slide 44</vt:lpstr>
      <vt:lpstr>Slide 45</vt:lpstr>
      <vt:lpstr>Slide 46</vt:lpstr>
      <vt:lpstr>Slide 47</vt:lpstr>
      <vt:lpstr>Slide 48</vt:lpstr>
      <vt:lpstr>Slide 49</vt:lpstr>
      <vt:lpstr>Slide 50</vt:lpstr>
      <vt:lpstr>Slide 51</vt:lpstr>
      <vt:lpstr>Slide 52</vt:lpstr>
      <vt:lpstr>Slide 53</vt:lpstr>
      <vt:lpstr>Slide 54</vt:lpstr>
      <vt:lpstr>Slide 55</vt:lpstr>
      <vt:lpstr>Slide 56</vt:lpstr>
      <vt:lpstr>Slide 57</vt:lpstr>
      <vt:lpstr>Slide 58</vt:lpstr>
      <vt:lpstr>Slide 59</vt:lpstr>
      <vt:lpstr>Slide 60</vt:lpstr>
      <vt:lpstr>Slide 61</vt:lpstr>
      <vt:lpstr>Slide 62</vt:lpstr>
      <vt:lpstr>Slide 63</vt:lpstr>
      <vt:lpstr>Slide 64</vt:lpstr>
      <vt:lpstr>Slide 65</vt:lpstr>
      <vt:lpstr>Slide 66</vt:lpstr>
      <vt:lpstr>Slide 67</vt:lpstr>
      <vt:lpstr>Slide 68</vt:lpstr>
      <vt:lpstr>Slide 69</vt:lpstr>
      <vt:lpstr>Slide 70</vt:lpstr>
      <vt:lpstr>Slide 71</vt:lpstr>
      <vt:lpstr>Slide 72</vt:lpstr>
      <vt:lpstr>Slide 73</vt:lpstr>
      <vt:lpstr>Slide 74</vt:lpstr>
      <vt:lpstr>Slide 75</vt:lpstr>
      <vt:lpstr>Slide 76</vt:lpstr>
      <vt:lpstr>Slide 77</vt:lpstr>
      <vt:lpstr>Slide 78</vt:lpstr>
      <vt:lpstr>Slide 79</vt:lpstr>
      <vt:lpstr>Slide 80</vt:lpstr>
      <vt:lpstr>Slide 81</vt:lpstr>
      <vt:lpstr>Slide 82</vt:lpstr>
      <vt:lpstr>Slide 83</vt:lpstr>
      <vt:lpstr>Slide 84</vt:lpstr>
      <vt:lpstr>Slide 85</vt:lpstr>
      <vt:lpstr>Slide 86</vt:lpstr>
      <vt:lpstr>Slide 87</vt:lpstr>
      <vt:lpstr>Slide 88</vt:lpstr>
      <vt:lpstr>Slide 89</vt:lpstr>
      <vt:lpstr>Slide 90</vt:lpstr>
      <vt:lpstr>Slide 91</vt:lpstr>
      <vt:lpstr>Slide 92</vt:lpstr>
      <vt:lpstr>Slide 93</vt:lpstr>
      <vt:lpstr>Slide 94</vt:lpstr>
      <vt:lpstr>Slide 95</vt:lpstr>
      <vt:lpstr>Slide 96</vt:lpstr>
      <vt:lpstr>Slide 97</vt:lpstr>
      <vt:lpstr>Slide 98</vt:lpstr>
      <vt:lpstr>Slide 99</vt:lpstr>
      <vt:lpstr>Slide 100</vt:lpstr>
      <vt:lpstr>Slide 101</vt:lpstr>
      <vt:lpstr>Slide 102</vt:lpstr>
      <vt:lpstr>Slide 103</vt:lpstr>
      <vt:lpstr>Slide 104</vt:lpstr>
      <vt:lpstr>Slide 105</vt:lpstr>
      <vt:lpstr>Slide 106</vt:lpstr>
      <vt:lpstr>Slide 107</vt:lpstr>
      <vt:lpstr>Slide 108</vt:lpstr>
      <vt:lpstr>Slide 109</vt:lpstr>
      <vt:lpstr>Slide 110</vt:lpstr>
      <vt:lpstr>Slide 111</vt:lpstr>
      <vt:lpstr>Slide 112</vt:lpstr>
      <vt:lpstr>Slide 113</vt:lpstr>
      <vt:lpstr>Slide 114</vt:lpstr>
      <vt:lpstr>Slide 115</vt:lpstr>
      <vt:lpstr>Slide 116</vt:lpstr>
      <vt:lpstr>Slide 117</vt:lpstr>
      <vt:lpstr>Slide 118</vt:lpstr>
      <vt:lpstr>Slide 119</vt:lpstr>
      <vt:lpstr>Slide 120</vt:lpstr>
      <vt:lpstr>Slide 121</vt:lpstr>
      <vt:lpstr>Slide 122</vt:lpstr>
      <vt:lpstr>Slide 123</vt:lpstr>
      <vt:lpstr>Slide 124</vt:lpstr>
      <vt:lpstr>Slide 125</vt:lpstr>
      <vt:lpstr>Slide 126</vt:lpstr>
      <vt:lpstr>Slide 127</vt:lpstr>
      <vt:lpstr>Slide 128</vt:lpstr>
      <vt:lpstr>Slide 129</vt:lpstr>
      <vt:lpstr>Slide 130</vt:lpstr>
      <vt:lpstr>Slide 131</vt:lpstr>
      <vt:lpstr>Slide 132</vt:lpstr>
      <vt:lpstr>Slide 133</vt:lpstr>
      <vt:lpstr>Slide 134</vt:lpstr>
      <vt:lpstr>Slide 135</vt:lpstr>
      <vt:lpstr>Slide 136</vt:lpstr>
      <vt:lpstr>Slide 137</vt:lpstr>
      <vt:lpstr>Slide 138</vt:lpstr>
      <vt:lpstr>Slide 139</vt:lpstr>
      <vt:lpstr>Slide 140</vt:lpstr>
      <vt:lpstr>Slide 141</vt:lpstr>
      <vt:lpstr>Slide 142</vt:lpstr>
      <vt:lpstr>Slide 143</vt:lpstr>
      <vt:lpstr>Slide 144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Laptop4</dc:creator>
  <cp:lastModifiedBy>Laptop4</cp:lastModifiedBy>
  <cp:revision>41</cp:revision>
  <dcterms:created xsi:type="dcterms:W3CDTF">2017-04-02T14:43:31Z</dcterms:created>
  <dcterms:modified xsi:type="dcterms:W3CDTF">2017-05-01T21:33:09Z</dcterms:modified>
</cp:coreProperties>
</file>